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1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12C69-6473-4752-883B-5BF82B2F03E4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tx1"/>
                </a:solidFill>
              </a:rPr>
              <a:t>系統基模八：</a:t>
            </a:r>
            <a:r>
              <a:rPr lang="zh-TW" altLang="en-US" sz="3200" dirty="0" smtClean="0">
                <a:solidFill>
                  <a:schemeClr val="tx1"/>
                </a:solidFill>
              </a:rPr>
              <a:t>飲酖止渴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4191000"/>
            <a:ext cx="4552950" cy="1930400"/>
            <a:chOff x="-24" y="2772"/>
            <a:chExt cx="2868" cy="1216"/>
          </a:xfrm>
        </p:grpSpPr>
        <p:sp>
          <p:nvSpPr>
            <p:cNvPr id="34857" name="Text Box 4"/>
            <p:cNvSpPr txBox="1">
              <a:spLocks noChangeArrowheads="1"/>
            </p:cNvSpPr>
            <p:nvPr/>
          </p:nvSpPr>
          <p:spPr bwMode="auto">
            <a:xfrm>
              <a:off x="-24" y="2772"/>
              <a:ext cx="2472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  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:</a:t>
              </a: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44" y="2800"/>
              <a:ext cx="2400" cy="1188"/>
              <a:chOff x="444" y="2800"/>
              <a:chExt cx="2400" cy="1188"/>
            </a:xfrm>
          </p:grpSpPr>
          <p:sp>
            <p:nvSpPr>
              <p:cNvPr id="34860" name="Text Box 6"/>
              <p:cNvSpPr txBox="1">
                <a:spLocks noChangeArrowheads="1"/>
              </p:cNvSpPr>
              <p:nvPr/>
            </p:nvSpPr>
            <p:spPr bwMode="auto">
              <a:xfrm>
                <a:off x="2064" y="3700"/>
                <a:ext cx="768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400">
                    <a:latin typeface="標楷體" pitchFamily="65" charset="-120"/>
                    <a:ea typeface="標楷體" pitchFamily="65" charset="-120"/>
                  </a:rPr>
                  <a:t>時間</a:t>
                </a:r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444" y="2800"/>
                <a:ext cx="2400" cy="1168"/>
                <a:chOff x="444" y="2800"/>
                <a:chExt cx="2400" cy="1168"/>
              </a:xfrm>
            </p:grpSpPr>
            <p:sp>
              <p:nvSpPr>
                <p:cNvPr id="34862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444" y="3048"/>
                  <a:ext cx="0" cy="9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863" name="Line 9"/>
                <p:cNvSpPr>
                  <a:spLocks noChangeShapeType="1"/>
                </p:cNvSpPr>
                <p:nvPr/>
              </p:nvSpPr>
              <p:spPr bwMode="auto">
                <a:xfrm>
                  <a:off x="444" y="3968"/>
                  <a:ext cx="24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864" name="Freeform 10"/>
                <p:cNvSpPr>
                  <a:spLocks/>
                </p:cNvSpPr>
                <p:nvPr/>
              </p:nvSpPr>
              <p:spPr bwMode="auto">
                <a:xfrm>
                  <a:off x="444" y="3688"/>
                  <a:ext cx="240" cy="192"/>
                </a:xfrm>
                <a:custGeom>
                  <a:avLst/>
                  <a:gdLst>
                    <a:gd name="T0" fmla="*/ 0 w 240"/>
                    <a:gd name="T1" fmla="*/ 0 h 192"/>
                    <a:gd name="T2" fmla="*/ 144 w 240"/>
                    <a:gd name="T3" fmla="*/ 48 h 192"/>
                    <a:gd name="T4" fmla="*/ 240 w 240"/>
                    <a:gd name="T5" fmla="*/ 192 h 192"/>
                    <a:gd name="T6" fmla="*/ 0 60000 65536"/>
                    <a:gd name="T7" fmla="*/ 0 60000 65536"/>
                    <a:gd name="T8" fmla="*/ 0 60000 65536"/>
                    <a:gd name="T9" fmla="*/ 0 w 240"/>
                    <a:gd name="T10" fmla="*/ 0 h 192"/>
                    <a:gd name="T11" fmla="*/ 240 w 240"/>
                    <a:gd name="T12" fmla="*/ 192 h 19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40" h="192">
                      <a:moveTo>
                        <a:pt x="0" y="0"/>
                      </a:moveTo>
                      <a:cubicBezTo>
                        <a:pt x="52" y="8"/>
                        <a:pt x="104" y="16"/>
                        <a:pt x="144" y="48"/>
                      </a:cubicBezTo>
                      <a:cubicBezTo>
                        <a:pt x="184" y="80"/>
                        <a:pt x="224" y="168"/>
                        <a:pt x="240" y="192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865" name="Freeform 11"/>
                <p:cNvSpPr>
                  <a:spLocks/>
                </p:cNvSpPr>
                <p:nvPr/>
              </p:nvSpPr>
              <p:spPr bwMode="auto">
                <a:xfrm>
                  <a:off x="684" y="3640"/>
                  <a:ext cx="384" cy="240"/>
                </a:xfrm>
                <a:custGeom>
                  <a:avLst/>
                  <a:gdLst>
                    <a:gd name="T0" fmla="*/ 0 w 384"/>
                    <a:gd name="T1" fmla="*/ 240 h 240"/>
                    <a:gd name="T2" fmla="*/ 48 w 384"/>
                    <a:gd name="T3" fmla="*/ 96 h 240"/>
                    <a:gd name="T4" fmla="*/ 192 w 384"/>
                    <a:gd name="T5" fmla="*/ 0 h 240"/>
                    <a:gd name="T6" fmla="*/ 336 w 384"/>
                    <a:gd name="T7" fmla="*/ 96 h 240"/>
                    <a:gd name="T8" fmla="*/ 384 w 384"/>
                    <a:gd name="T9" fmla="*/ 192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84"/>
                    <a:gd name="T16" fmla="*/ 0 h 240"/>
                    <a:gd name="T17" fmla="*/ 384 w 384"/>
                    <a:gd name="T18" fmla="*/ 240 h 24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84" h="240">
                      <a:moveTo>
                        <a:pt x="0" y="240"/>
                      </a:moveTo>
                      <a:cubicBezTo>
                        <a:pt x="8" y="188"/>
                        <a:pt x="16" y="136"/>
                        <a:pt x="48" y="96"/>
                      </a:cubicBezTo>
                      <a:cubicBezTo>
                        <a:pt x="80" y="56"/>
                        <a:pt x="144" y="0"/>
                        <a:pt x="192" y="0"/>
                      </a:cubicBezTo>
                      <a:cubicBezTo>
                        <a:pt x="240" y="0"/>
                        <a:pt x="304" y="64"/>
                        <a:pt x="336" y="96"/>
                      </a:cubicBezTo>
                      <a:cubicBezTo>
                        <a:pt x="368" y="128"/>
                        <a:pt x="376" y="160"/>
                        <a:pt x="384" y="192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866" name="Freeform 12"/>
                <p:cNvSpPr>
                  <a:spLocks/>
                </p:cNvSpPr>
                <p:nvPr/>
              </p:nvSpPr>
              <p:spPr bwMode="auto">
                <a:xfrm>
                  <a:off x="1068" y="3544"/>
                  <a:ext cx="480" cy="288"/>
                </a:xfrm>
                <a:custGeom>
                  <a:avLst/>
                  <a:gdLst>
                    <a:gd name="T0" fmla="*/ 0 w 480"/>
                    <a:gd name="T1" fmla="*/ 288 h 288"/>
                    <a:gd name="T2" fmla="*/ 96 w 480"/>
                    <a:gd name="T3" fmla="*/ 96 h 288"/>
                    <a:gd name="T4" fmla="*/ 288 w 480"/>
                    <a:gd name="T5" fmla="*/ 0 h 288"/>
                    <a:gd name="T6" fmla="*/ 432 w 480"/>
                    <a:gd name="T7" fmla="*/ 96 h 288"/>
                    <a:gd name="T8" fmla="*/ 480 w 480"/>
                    <a:gd name="T9" fmla="*/ 192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0"/>
                    <a:gd name="T16" fmla="*/ 0 h 288"/>
                    <a:gd name="T17" fmla="*/ 480 w 480"/>
                    <a:gd name="T18" fmla="*/ 288 h 28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0" h="288">
                      <a:moveTo>
                        <a:pt x="0" y="288"/>
                      </a:moveTo>
                      <a:cubicBezTo>
                        <a:pt x="24" y="216"/>
                        <a:pt x="48" y="144"/>
                        <a:pt x="96" y="96"/>
                      </a:cubicBezTo>
                      <a:cubicBezTo>
                        <a:pt x="144" y="48"/>
                        <a:pt x="232" y="0"/>
                        <a:pt x="288" y="0"/>
                      </a:cubicBezTo>
                      <a:cubicBezTo>
                        <a:pt x="344" y="0"/>
                        <a:pt x="400" y="64"/>
                        <a:pt x="432" y="96"/>
                      </a:cubicBezTo>
                      <a:cubicBezTo>
                        <a:pt x="464" y="128"/>
                        <a:pt x="472" y="160"/>
                        <a:pt x="480" y="192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867" name="Freeform 13"/>
                <p:cNvSpPr>
                  <a:spLocks/>
                </p:cNvSpPr>
                <p:nvPr/>
              </p:nvSpPr>
              <p:spPr bwMode="auto">
                <a:xfrm>
                  <a:off x="1548" y="3392"/>
                  <a:ext cx="480" cy="344"/>
                </a:xfrm>
                <a:custGeom>
                  <a:avLst/>
                  <a:gdLst>
                    <a:gd name="T0" fmla="*/ 0 w 480"/>
                    <a:gd name="T1" fmla="*/ 344 h 344"/>
                    <a:gd name="T2" fmla="*/ 48 w 480"/>
                    <a:gd name="T3" fmla="*/ 152 h 344"/>
                    <a:gd name="T4" fmla="*/ 240 w 480"/>
                    <a:gd name="T5" fmla="*/ 8 h 344"/>
                    <a:gd name="T6" fmla="*/ 432 w 480"/>
                    <a:gd name="T7" fmla="*/ 104 h 344"/>
                    <a:gd name="T8" fmla="*/ 480 w 480"/>
                    <a:gd name="T9" fmla="*/ 200 h 3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0"/>
                    <a:gd name="T16" fmla="*/ 0 h 344"/>
                    <a:gd name="T17" fmla="*/ 480 w 480"/>
                    <a:gd name="T18" fmla="*/ 344 h 3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0" h="344">
                      <a:moveTo>
                        <a:pt x="0" y="344"/>
                      </a:moveTo>
                      <a:cubicBezTo>
                        <a:pt x="4" y="276"/>
                        <a:pt x="8" y="208"/>
                        <a:pt x="48" y="152"/>
                      </a:cubicBezTo>
                      <a:cubicBezTo>
                        <a:pt x="88" y="96"/>
                        <a:pt x="176" y="16"/>
                        <a:pt x="240" y="8"/>
                      </a:cubicBezTo>
                      <a:cubicBezTo>
                        <a:pt x="304" y="0"/>
                        <a:pt x="392" y="72"/>
                        <a:pt x="432" y="104"/>
                      </a:cubicBezTo>
                      <a:cubicBezTo>
                        <a:pt x="472" y="136"/>
                        <a:pt x="476" y="168"/>
                        <a:pt x="480" y="200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868" name="Freeform 14"/>
                <p:cNvSpPr>
                  <a:spLocks/>
                </p:cNvSpPr>
                <p:nvPr/>
              </p:nvSpPr>
              <p:spPr bwMode="auto">
                <a:xfrm>
                  <a:off x="468" y="2800"/>
                  <a:ext cx="2016" cy="896"/>
                </a:xfrm>
                <a:custGeom>
                  <a:avLst/>
                  <a:gdLst>
                    <a:gd name="T0" fmla="*/ 0 w 2256"/>
                    <a:gd name="T1" fmla="*/ 547 h 1056"/>
                    <a:gd name="T2" fmla="*/ 950 w 2256"/>
                    <a:gd name="T3" fmla="*/ 373 h 1056"/>
                    <a:gd name="T4" fmla="*/ 1439 w 2256"/>
                    <a:gd name="T5" fmla="*/ 0 h 1056"/>
                    <a:gd name="T6" fmla="*/ 0 60000 65536"/>
                    <a:gd name="T7" fmla="*/ 0 60000 65536"/>
                    <a:gd name="T8" fmla="*/ 0 60000 65536"/>
                    <a:gd name="T9" fmla="*/ 0 w 2256"/>
                    <a:gd name="T10" fmla="*/ 0 h 1056"/>
                    <a:gd name="T11" fmla="*/ 2256 w 2256"/>
                    <a:gd name="T12" fmla="*/ 1056 h 10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256" h="1056">
                      <a:moveTo>
                        <a:pt x="0" y="1056"/>
                      </a:moveTo>
                      <a:cubicBezTo>
                        <a:pt x="556" y="976"/>
                        <a:pt x="1112" y="896"/>
                        <a:pt x="1488" y="720"/>
                      </a:cubicBezTo>
                      <a:cubicBezTo>
                        <a:pt x="1864" y="544"/>
                        <a:pt x="2060" y="272"/>
                        <a:pt x="2256" y="0"/>
                      </a:cubicBezTo>
                    </a:path>
                  </a:pathLst>
                </a:custGeom>
                <a:noFill/>
                <a:ln w="38100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34859" name="Freeform 15"/>
            <p:cNvSpPr>
              <a:spLocks/>
            </p:cNvSpPr>
            <p:nvPr/>
          </p:nvSpPr>
          <p:spPr bwMode="auto">
            <a:xfrm>
              <a:off x="2012" y="2848"/>
              <a:ext cx="464" cy="816"/>
            </a:xfrm>
            <a:custGeom>
              <a:avLst/>
              <a:gdLst>
                <a:gd name="T0" fmla="*/ 16 w 464"/>
                <a:gd name="T1" fmla="*/ 816 h 816"/>
                <a:gd name="T2" fmla="*/ 64 w 464"/>
                <a:gd name="T3" fmla="*/ 576 h 816"/>
                <a:gd name="T4" fmla="*/ 400 w 464"/>
                <a:gd name="T5" fmla="*/ 144 h 816"/>
                <a:gd name="T6" fmla="*/ 448 w 464"/>
                <a:gd name="T7" fmla="*/ 0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4"/>
                <a:gd name="T13" fmla="*/ 0 h 816"/>
                <a:gd name="T14" fmla="*/ 464 w 464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4" h="816">
                  <a:moveTo>
                    <a:pt x="16" y="816"/>
                  </a:moveTo>
                  <a:cubicBezTo>
                    <a:pt x="8" y="752"/>
                    <a:pt x="0" y="688"/>
                    <a:pt x="64" y="576"/>
                  </a:cubicBezTo>
                  <a:cubicBezTo>
                    <a:pt x="128" y="464"/>
                    <a:pt x="336" y="240"/>
                    <a:pt x="400" y="144"/>
                  </a:cubicBezTo>
                  <a:cubicBezTo>
                    <a:pt x="464" y="48"/>
                    <a:pt x="456" y="24"/>
                    <a:pt x="448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63920" name="Text Box 16"/>
          <p:cNvSpPr txBox="1">
            <a:spLocks noChangeArrowheads="1"/>
          </p:cNvSpPr>
          <p:nvPr/>
        </p:nvSpPr>
        <p:spPr bwMode="auto">
          <a:xfrm>
            <a:off x="4572000" y="1295400"/>
            <a:ext cx="4572000" cy="24006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en-US" altLang="zh-TW" sz="2400" dirty="0">
                <a:latin typeface="華康楷書體W5" pitchFamily="49" charset="-120"/>
                <a:ea typeface="標楷體" pitchFamily="65" charset="-120"/>
              </a:rPr>
              <a:t>․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描述：</a:t>
            </a:r>
            <a:br>
              <a:rPr lang="zh-TW" altLang="en-US" sz="2400" dirty="0">
                <a:latin typeface="Times New Roman" pitchFamily="18" charset="0"/>
                <a:ea typeface="標楷體" pitchFamily="65" charset="-120"/>
              </a:rPr>
            </a:br>
            <a:r>
              <a:rPr lang="zh-TW" altLang="en-US" sz="2400" dirty="0">
                <a:latin typeface="華康楷書體W5" pitchFamily="49" charset="-120"/>
                <a:ea typeface="標楷體" pitchFamily="65" charset="-120"/>
              </a:rPr>
              <a:t> </a:t>
            </a: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 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客訴多  賠賞解決  滯延   客戶無明</a:t>
            </a:r>
          </a:p>
          <a:p>
            <a:pPr defTabSz="762000"/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  顯不滿</a:t>
            </a:r>
          </a:p>
          <a:p>
            <a:pPr defTabSz="762000"/>
            <a:r>
              <a:rPr lang="zh-TW" altLang="en-US" sz="2000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…..  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#5 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客訴更多  仍賠賞了事  客戶明顯不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 滿   客訴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更</a:t>
            </a:r>
            <a:r>
              <a:rPr lang="zh-TW" altLang="en-US" sz="2000" smtClean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嚴重</a:t>
            </a:r>
            <a:endParaRPr lang="zh-TW" altLang="en-US" sz="2400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4823" name="Text Box 17"/>
          <p:cNvSpPr txBox="1">
            <a:spLocks noChangeArrowheads="1"/>
          </p:cNvSpPr>
          <p:nvPr/>
        </p:nvSpPr>
        <p:spPr bwMode="auto">
          <a:xfrm>
            <a:off x="0" y="1162050"/>
            <a:ext cx="14668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結構：</a:t>
            </a:r>
          </a:p>
        </p:txBody>
      </p:sp>
      <p:sp>
        <p:nvSpPr>
          <p:cNvPr id="34824" name="Oval 18"/>
          <p:cNvSpPr>
            <a:spLocks noChangeArrowheads="1"/>
          </p:cNvSpPr>
          <p:nvPr/>
        </p:nvSpPr>
        <p:spPr bwMode="auto">
          <a:xfrm>
            <a:off x="571500" y="1981200"/>
            <a:ext cx="3810000" cy="1676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5" name="Oval 19"/>
          <p:cNvSpPr>
            <a:spLocks noChangeArrowheads="1"/>
          </p:cNvSpPr>
          <p:nvPr/>
        </p:nvSpPr>
        <p:spPr bwMode="auto">
          <a:xfrm>
            <a:off x="1600200" y="1447800"/>
            <a:ext cx="1752600" cy="137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343150" y="2540000"/>
            <a:ext cx="228600" cy="222250"/>
            <a:chOff x="1296" y="1488"/>
            <a:chExt cx="144" cy="140"/>
          </a:xfrm>
        </p:grpSpPr>
        <p:sp>
          <p:nvSpPr>
            <p:cNvPr id="34855" name="Oval 21"/>
            <p:cNvSpPr>
              <a:spLocks noChangeArrowheads="1"/>
            </p:cNvSpPr>
            <p:nvPr/>
          </p:nvSpPr>
          <p:spPr bwMode="auto">
            <a:xfrm>
              <a:off x="1296" y="1488"/>
              <a:ext cx="144" cy="14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56" name="Line 22"/>
            <p:cNvSpPr>
              <a:spLocks noChangeShapeType="1"/>
            </p:cNvSpPr>
            <p:nvPr/>
          </p:nvSpPr>
          <p:spPr bwMode="auto">
            <a:xfrm rot="-5400000">
              <a:off x="1368" y="1486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2343150" y="1466850"/>
            <a:ext cx="228600" cy="228600"/>
            <a:chOff x="3744" y="1056"/>
            <a:chExt cx="192" cy="192"/>
          </a:xfrm>
        </p:grpSpPr>
        <p:sp>
          <p:nvSpPr>
            <p:cNvPr id="34852" name="Oval 24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53" name="Line 25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54" name="Line 26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1143000" y="3200400"/>
            <a:ext cx="228600" cy="228600"/>
            <a:chOff x="3744" y="1056"/>
            <a:chExt cx="192" cy="192"/>
          </a:xfrm>
        </p:grpSpPr>
        <p:sp>
          <p:nvSpPr>
            <p:cNvPr id="34849" name="Oval 28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50" name="Line 29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51" name="Line 30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4829" name="Text Box 31"/>
          <p:cNvSpPr txBox="1">
            <a:spLocks noChangeArrowheads="1"/>
          </p:cNvSpPr>
          <p:nvPr/>
        </p:nvSpPr>
        <p:spPr bwMode="auto">
          <a:xfrm>
            <a:off x="1143000" y="1600200"/>
            <a:ext cx="990600" cy="83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客訴嚴重</a:t>
            </a:r>
          </a:p>
        </p:txBody>
      </p:sp>
      <p:sp>
        <p:nvSpPr>
          <p:cNvPr id="34830" name="Text Box 32"/>
          <p:cNvSpPr txBox="1">
            <a:spLocks noChangeArrowheads="1"/>
          </p:cNvSpPr>
          <p:nvPr/>
        </p:nvSpPr>
        <p:spPr bwMode="auto">
          <a:xfrm>
            <a:off x="2844800" y="1638300"/>
            <a:ext cx="1041400" cy="83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賠賞了事</a:t>
            </a:r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3581400" y="3200400"/>
            <a:ext cx="228600" cy="228600"/>
            <a:chOff x="3744" y="1056"/>
            <a:chExt cx="192" cy="192"/>
          </a:xfrm>
        </p:grpSpPr>
        <p:sp>
          <p:nvSpPr>
            <p:cNvPr id="34846" name="Oval 34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47" name="Line 35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48" name="Line 36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4832" name="Line 37"/>
          <p:cNvSpPr>
            <a:spLocks noChangeShapeType="1"/>
          </p:cNvSpPr>
          <p:nvPr/>
        </p:nvSpPr>
        <p:spPr bwMode="auto">
          <a:xfrm rot="-1425025">
            <a:off x="3048000" y="1676400"/>
            <a:ext cx="1588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33" name="Line 38"/>
          <p:cNvSpPr>
            <a:spLocks noChangeShapeType="1"/>
          </p:cNvSpPr>
          <p:nvPr/>
        </p:nvSpPr>
        <p:spPr bwMode="auto">
          <a:xfrm rot="19278526" flipV="1">
            <a:off x="1676400" y="2438400"/>
            <a:ext cx="1588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34" name="Line 39"/>
          <p:cNvSpPr>
            <a:spLocks noChangeShapeType="1"/>
          </p:cNvSpPr>
          <p:nvPr/>
        </p:nvSpPr>
        <p:spPr bwMode="auto">
          <a:xfrm rot="-7583061">
            <a:off x="1027906" y="2221707"/>
            <a:ext cx="1587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35" name="Line 40"/>
          <p:cNvSpPr>
            <a:spLocks noChangeShapeType="1"/>
          </p:cNvSpPr>
          <p:nvPr/>
        </p:nvSpPr>
        <p:spPr bwMode="auto">
          <a:xfrm rot="4752074">
            <a:off x="3201194" y="3553619"/>
            <a:ext cx="1588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34818" name="Object 41"/>
          <p:cNvGraphicFramePr>
            <a:graphicFrameLocks noChangeAspect="1"/>
          </p:cNvGraphicFramePr>
          <p:nvPr/>
        </p:nvGraphicFramePr>
        <p:xfrm>
          <a:off x="4229100" y="2727325"/>
          <a:ext cx="285750" cy="114300"/>
        </p:xfrm>
        <a:graphic>
          <a:graphicData uri="http://schemas.openxmlformats.org/presentationml/2006/ole">
            <p:oleObj spid="_x0000_s6149" name="點陣圖影像" r:id="rId3" imgW="285866" imgH="114467" progId="PBrush">
              <p:embed/>
            </p:oleObj>
          </a:graphicData>
        </a:graphic>
      </p:graphicFrame>
      <p:sp>
        <p:nvSpPr>
          <p:cNvPr id="34836" name="Text Box 42"/>
          <p:cNvSpPr txBox="1">
            <a:spLocks noChangeArrowheads="1"/>
          </p:cNvSpPr>
          <p:nvPr/>
        </p:nvSpPr>
        <p:spPr bwMode="auto">
          <a:xfrm>
            <a:off x="1600200" y="3333750"/>
            <a:ext cx="152400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客戶不滿</a:t>
            </a:r>
          </a:p>
        </p:txBody>
      </p:sp>
      <p:sp>
        <p:nvSpPr>
          <p:cNvPr id="34837" name="Rectangle 43"/>
          <p:cNvSpPr>
            <a:spLocks noChangeArrowheads="1"/>
          </p:cNvSpPr>
          <p:nvPr/>
        </p:nvSpPr>
        <p:spPr bwMode="auto">
          <a:xfrm>
            <a:off x="2133600" y="1752600"/>
            <a:ext cx="685800" cy="304800"/>
          </a:xfrm>
          <a:prstGeom prst="rect">
            <a:avLst/>
          </a:prstGeom>
          <a:solidFill>
            <a:schemeClr val="bg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2286000" y="1981200"/>
            <a:ext cx="393700" cy="330200"/>
            <a:chOff x="2160" y="1632"/>
            <a:chExt cx="248" cy="208"/>
          </a:xfrm>
        </p:grpSpPr>
        <p:sp>
          <p:nvSpPr>
            <p:cNvPr id="34844" name="Line 45"/>
            <p:cNvSpPr>
              <a:spLocks noChangeShapeType="1"/>
            </p:cNvSpPr>
            <p:nvPr/>
          </p:nvSpPr>
          <p:spPr bwMode="auto">
            <a:xfrm rot="-5400000">
              <a:off x="2283" y="1727"/>
              <a:ext cx="0" cy="11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45" name="Freeform 46"/>
            <p:cNvSpPr>
              <a:spLocks/>
            </p:cNvSpPr>
            <p:nvPr/>
          </p:nvSpPr>
          <p:spPr bwMode="auto">
            <a:xfrm>
              <a:off x="2160" y="1632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0" name="Group 47"/>
          <p:cNvGrpSpPr>
            <a:grpSpLocks/>
          </p:cNvGrpSpPr>
          <p:nvPr/>
        </p:nvGrpSpPr>
        <p:grpSpPr bwMode="auto">
          <a:xfrm>
            <a:off x="2286000" y="2971800"/>
            <a:ext cx="393700" cy="330200"/>
            <a:chOff x="1584" y="2064"/>
            <a:chExt cx="248" cy="208"/>
          </a:xfrm>
        </p:grpSpPr>
        <p:sp>
          <p:nvSpPr>
            <p:cNvPr id="34841" name="Line 48"/>
            <p:cNvSpPr>
              <a:spLocks noChangeShapeType="1"/>
            </p:cNvSpPr>
            <p:nvPr/>
          </p:nvSpPr>
          <p:spPr bwMode="auto">
            <a:xfrm flipH="1">
              <a:off x="1680" y="2112"/>
              <a:ext cx="0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42" name="Line 49"/>
            <p:cNvSpPr>
              <a:spLocks noChangeShapeType="1"/>
            </p:cNvSpPr>
            <p:nvPr/>
          </p:nvSpPr>
          <p:spPr bwMode="auto">
            <a:xfrm rot="5400000" flipH="1">
              <a:off x="1704" y="2088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43" name="Freeform 50"/>
            <p:cNvSpPr>
              <a:spLocks/>
            </p:cNvSpPr>
            <p:nvPr/>
          </p:nvSpPr>
          <p:spPr bwMode="auto">
            <a:xfrm>
              <a:off x="1584" y="2064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4840" name="Text Box 51"/>
          <p:cNvSpPr txBox="1">
            <a:spLocks noChangeArrowheads="1"/>
          </p:cNvSpPr>
          <p:nvPr/>
        </p:nvSpPr>
        <p:spPr bwMode="auto">
          <a:xfrm>
            <a:off x="304800" y="4679950"/>
            <a:ext cx="4381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問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題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症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639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920" grpId="0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285</TotalTime>
  <Words>31</Words>
  <Application>Microsoft Office PowerPoint</Application>
  <PresentationFormat>如螢幕大小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3" baseType="lpstr">
      <vt:lpstr>教學目標</vt:lpstr>
      <vt:lpstr>點陣圖影像</vt:lpstr>
      <vt:lpstr>系統基模八：飲酖止渴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系統基模</dc:title>
  <dc:creator>Your User Name</dc:creator>
  <cp:lastModifiedBy>AACSB</cp:lastModifiedBy>
  <cp:revision>15</cp:revision>
  <dcterms:created xsi:type="dcterms:W3CDTF">2010-07-14T13:14:22Z</dcterms:created>
  <dcterms:modified xsi:type="dcterms:W3CDTF">2013-11-12T06:32:45Z</dcterms:modified>
</cp:coreProperties>
</file>